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1" r:id="rId3"/>
    <p:sldId id="292" r:id="rId4"/>
    <p:sldId id="293" r:id="rId5"/>
    <p:sldId id="29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6" r:id="rId31"/>
    <p:sldId id="282" r:id="rId32"/>
    <p:sldId id="295" r:id="rId33"/>
    <p:sldId id="283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6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BF4C5-C1E3-4A8B-BAA4-8703A896B278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218BD-8732-4D81-9E55-0838A93D5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modes of vibration  = </a:t>
            </a:r>
            <a:r>
              <a:rPr lang="en-US" dirty="0" err="1" smtClean="0"/>
              <a:t>eigen</a:t>
            </a:r>
            <a:r>
              <a:rPr lang="en-US" dirty="0" smtClean="0"/>
              <a:t>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2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สังเกตว่าในการรายงานค่า</a:t>
            </a:r>
            <a:r>
              <a:rPr lang="th-TH" baseline="0" dirty="0" smtClean="0"/>
              <a:t> ความถี่หนึ่ง หรือ </a:t>
            </a:r>
            <a:r>
              <a:rPr lang="en-US" baseline="0" dirty="0" smtClean="0"/>
              <a:t>normal mode</a:t>
            </a:r>
            <a:r>
              <a:rPr lang="th-TH" baseline="0" dirty="0" smtClean="0"/>
              <a:t> หนึ่ง ๆ ต้องมีทั้ง </a:t>
            </a:r>
            <a:r>
              <a:rPr lang="en-US" baseline="0" dirty="0" smtClean="0"/>
              <a:t>integer n1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n2</a:t>
            </a:r>
          </a:p>
          <a:p>
            <a:r>
              <a:rPr lang="th-TH" baseline="0" dirty="0" smtClean="0"/>
              <a:t>จะเรียก </a:t>
            </a:r>
            <a:r>
              <a:rPr lang="en-US" baseline="0" dirty="0" smtClean="0"/>
              <a:t>normal mode frequencies </a:t>
            </a:r>
            <a:r>
              <a:rPr lang="th-TH" baseline="0" dirty="0" smtClean="0"/>
              <a:t>นี้ว่า </a:t>
            </a:r>
            <a:r>
              <a:rPr lang="en-US" baseline="0" dirty="0" smtClean="0"/>
              <a:t>allowed frequencies </a:t>
            </a:r>
            <a:r>
              <a:rPr lang="th-TH" baseline="0" dirty="0" smtClean="0"/>
              <a:t>ก็ได้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Degenerate</a:t>
            </a:r>
            <a:r>
              <a:rPr lang="en-US" baseline="0" dirty="0" smtClean="0"/>
              <a:t> modes </a:t>
            </a:r>
            <a:r>
              <a:rPr lang="th-TH" baseline="0" dirty="0" smtClean="0"/>
              <a:t>คือ </a:t>
            </a:r>
            <a:r>
              <a:rPr lang="en-US" baseline="0" dirty="0" smtClean="0"/>
              <a:t>modes </a:t>
            </a:r>
            <a:r>
              <a:rPr lang="th-TH" baseline="0" dirty="0" smtClean="0"/>
              <a:t>ที่มี </a:t>
            </a:r>
            <a:r>
              <a:rPr lang="en-US" baseline="0" dirty="0" smtClean="0"/>
              <a:t>label n1n2 </a:t>
            </a:r>
            <a:r>
              <a:rPr lang="th-TH" baseline="0" dirty="0" smtClean="0"/>
              <a:t>ต่างกันแต่มี </a:t>
            </a:r>
            <a:r>
              <a:rPr lang="en-US" baseline="0" dirty="0" smtClean="0"/>
              <a:t>normal mode vibration frequencies</a:t>
            </a:r>
            <a:r>
              <a:rPr lang="th-TH" baseline="0" dirty="0" smtClean="0"/>
              <a:t> เท่ากัน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 off frequency </a:t>
            </a:r>
            <a:r>
              <a:rPr lang="th-TH" dirty="0" smtClean="0"/>
              <a:t>ในที่นี้บอกถึงค่าความถี่ต่ำสุดของ </a:t>
            </a:r>
            <a:r>
              <a:rPr lang="en-US" dirty="0" smtClean="0"/>
              <a:t>wave </a:t>
            </a:r>
            <a:r>
              <a:rPr lang="th-TH" dirty="0" smtClean="0"/>
              <a:t>ที่สามารถ</a:t>
            </a:r>
            <a:r>
              <a:rPr lang="th-TH" baseline="0" dirty="0" smtClean="0"/>
              <a:t> </a:t>
            </a:r>
            <a:r>
              <a:rPr lang="en-US" baseline="0" dirty="0" smtClean="0"/>
              <a:t>propagate </a:t>
            </a:r>
            <a:r>
              <a:rPr lang="th-TH" baseline="0" dirty="0" smtClean="0"/>
              <a:t>ไปบน </a:t>
            </a:r>
            <a:r>
              <a:rPr lang="en-US" baseline="0" dirty="0" smtClean="0"/>
              <a:t>membrane </a:t>
            </a:r>
            <a:r>
              <a:rPr lang="th-TH" baseline="0" dirty="0" smtClean="0"/>
              <a:t>นี้ได้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1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highest mode m is 48 and there</a:t>
            </a:r>
            <a:r>
              <a:rPr lang="en-US" baseline="0" dirty="0" smtClean="0"/>
              <a:t> are 49 modes supported by the waveguide.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218BD-8732-4D81-9E55-0838A93D51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FC20-762C-4107-A1AE-6DBBCD30154C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B1CC-09E9-4D31-B6BC-CCDFB84BDA7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2ACE-95FA-48B5-B943-544C7F063021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1E2C-8534-4B2A-ABD7-D276F784B56E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88E6-213C-4003-8001-FB944FC8D387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9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036B-ACD6-4D33-9EEC-A8E48425249E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FBDA-5386-4C36-94FA-9D06F8236596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D645-2739-4D8A-BDFB-9A00CCC71EA6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BA079-ECAB-48E3-8472-E684FF501DF9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4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5403E5-BF8E-4FC7-BDE5-EAD70FA6895C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ABD-F5BD-4E4B-8D46-DB9B184137C7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D0AE61-AEE7-43FB-89D7-BECB31557C5A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5063EB-9FD2-48ED-A4B7-EF051AA9915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77.wmf"/><Relationship Id="rId2" Type="http://schemas.microsoft.com/office/2007/relationships/media" Target="../media/media1.mp4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in more than one dimension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November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wave function and the normal modes of vibration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standing wave of a string fixed at both ends using the method of separation of variable.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that the boundary conditions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at x = 0 and x = L  at all times.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case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845734"/>
            <a:ext cx="1098825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method of separation of variable, the solution of the following wave function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found to be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familiar form of the above function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419876"/>
              </p:ext>
            </p:extLst>
          </p:nvPr>
        </p:nvGraphicFramePr>
        <p:xfrm>
          <a:off x="4356417" y="2306205"/>
          <a:ext cx="17700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Equation" r:id="rId3" imgW="876240" imgH="444240" progId="Equation.DSMT4">
                  <p:embed/>
                </p:oleObj>
              </mc:Choice>
              <mc:Fallback>
                <p:oleObj name="Equation" r:id="rId3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417" y="2306205"/>
                        <a:ext cx="1770063" cy="896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3936"/>
              </p:ext>
            </p:extLst>
          </p:nvPr>
        </p:nvGraphicFramePr>
        <p:xfrm>
          <a:off x="3229683" y="3311516"/>
          <a:ext cx="3711273" cy="5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Equation" r:id="rId5" imgW="1777680" imgH="279360" progId="Equation.DSMT4">
                  <p:embed/>
                </p:oleObj>
              </mc:Choice>
              <mc:Fallback>
                <p:oleObj name="Equation" r:id="rId5" imgW="1777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9683" y="3311516"/>
                        <a:ext cx="3711273" cy="5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81971"/>
              </p:ext>
            </p:extLst>
          </p:nvPr>
        </p:nvGraphicFramePr>
        <p:xfrm>
          <a:off x="3351213" y="4389438"/>
          <a:ext cx="34210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Equation" r:id="rId7" imgW="1638000" imgH="266400" progId="Equation.DSMT4">
                  <p:embed/>
                </p:oleObj>
              </mc:Choice>
              <mc:Fallback>
                <p:oleObj name="Equation" r:id="rId7" imgW="1638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1213" y="4389438"/>
                        <a:ext cx="342106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36672"/>
              </p:ext>
            </p:extLst>
          </p:nvPr>
        </p:nvGraphicFramePr>
        <p:xfrm>
          <a:off x="3656013" y="5162550"/>
          <a:ext cx="28098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9" imgW="1346040" imgH="457200" progId="Equation.DSMT4">
                  <p:embed/>
                </p:oleObj>
              </mc:Choice>
              <mc:Fallback>
                <p:oleObj name="Equation" r:id="rId9" imgW="1346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6013" y="5162550"/>
                        <a:ext cx="28098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92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05" y="99631"/>
            <a:ext cx="10432349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two-dimensional case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circumstance,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the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may be written as the product of X(x)Y(y)T(t).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the method of separation of variable,  a solution of the differential equation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Also the solution may be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10451"/>
              </p:ext>
            </p:extLst>
          </p:nvPr>
        </p:nvGraphicFramePr>
        <p:xfrm>
          <a:off x="4068407" y="2377720"/>
          <a:ext cx="256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3" imgW="1269720" imgH="482400" progId="Equation.DSMT4">
                  <p:embed/>
                </p:oleObj>
              </mc:Choice>
              <mc:Fallback>
                <p:oleObj name="Equation" r:id="rId3" imgW="1269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8407" y="2377720"/>
                        <a:ext cx="2565400" cy="973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86051"/>
              </p:ext>
            </p:extLst>
          </p:nvPr>
        </p:nvGraphicFramePr>
        <p:xfrm>
          <a:off x="2933914" y="4620881"/>
          <a:ext cx="54340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5" imgW="2603160" imgH="266400" progId="Equation.DSMT4">
                  <p:embed/>
                </p:oleObj>
              </mc:Choice>
              <mc:Fallback>
                <p:oleObj name="Equation" r:id="rId5" imgW="2603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3914" y="4620881"/>
                        <a:ext cx="543401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23716"/>
              </p:ext>
            </p:extLst>
          </p:nvPr>
        </p:nvGraphicFramePr>
        <p:xfrm>
          <a:off x="5859463" y="5311775"/>
          <a:ext cx="40560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7" imgW="1942920" imgH="457200" progId="Equation.DSMT4">
                  <p:embed/>
                </p:oleObj>
              </mc:Choice>
              <mc:Fallback>
                <p:oleObj name="Equation" r:id="rId7" imgW="1942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463" y="5311775"/>
                        <a:ext cx="4056062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72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46" y="75069"/>
            <a:ext cx="11140668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three-dimensional case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76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this circumstance,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the function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may be written as the product of X(x)Y(y)Z(z)T(t).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the method of separation of variable,  a solution of the differential equation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Also the solution may be given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02888"/>
              </p:ext>
            </p:extLst>
          </p:nvPr>
        </p:nvGraphicFramePr>
        <p:xfrm>
          <a:off x="3671888" y="2378075"/>
          <a:ext cx="33591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3" imgW="1663560" imgH="482400" progId="Equation.DSMT4">
                  <p:embed/>
                </p:oleObj>
              </mc:Choice>
              <mc:Fallback>
                <p:oleObj name="Equation" r:id="rId3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1888" y="2378075"/>
                        <a:ext cx="3359150" cy="973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8934"/>
              </p:ext>
            </p:extLst>
          </p:nvPr>
        </p:nvGraphicFramePr>
        <p:xfrm>
          <a:off x="2298700" y="4621213"/>
          <a:ext cx="6705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" name="Equation" r:id="rId5" imgW="3213000" imgH="266400" progId="Equation.DSMT4">
                  <p:embed/>
                </p:oleObj>
              </mc:Choice>
              <mc:Fallback>
                <p:oleObj name="Equation" r:id="rId5" imgW="3213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8700" y="4621213"/>
                        <a:ext cx="6705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0778"/>
              </p:ext>
            </p:extLst>
          </p:nvPr>
        </p:nvGraphicFramePr>
        <p:xfrm>
          <a:off x="5638800" y="5386388"/>
          <a:ext cx="514191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7" imgW="2463480" imgH="457200" progId="Equation.DSMT4">
                  <p:embed/>
                </p:oleObj>
              </mc:Choice>
              <mc:Fallback>
                <p:oleObj name="Equation" r:id="rId7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5386388"/>
                        <a:ext cx="514191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19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in two dimensions on a rectangular membrane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845734"/>
            <a:ext cx="685699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waves proceed in a direction k on the rectangular membrane of sides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distance between each dotted line is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/2.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Conditions for the existence of standing waves are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AA’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BB’, where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integers.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From the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419" y="2064098"/>
            <a:ext cx="4989093" cy="3165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7269" y="4860496"/>
            <a:ext cx="941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a=n</a:t>
            </a:r>
            <a:r>
              <a:rPr lang="en-US" baseline="-25000" dirty="0" smtClean="0"/>
              <a:t>1</a:t>
            </a:r>
            <a:r>
              <a:rPr lang="en-US" dirty="0" smtClean="0"/>
              <a:t>AA’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312241"/>
              </p:ext>
            </p:extLst>
          </p:nvPr>
        </p:nvGraphicFramePr>
        <p:xfrm>
          <a:off x="2085267" y="4542520"/>
          <a:ext cx="4254614" cy="81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4" imgW="2260440" imgH="431640" progId="Equation.DSMT4">
                  <p:embed/>
                </p:oleObj>
              </mc:Choice>
              <mc:Fallback>
                <p:oleObj name="Equation" r:id="rId4" imgW="2260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5267" y="4542520"/>
                        <a:ext cx="4254614" cy="81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89877" y="4610306"/>
            <a:ext cx="2320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532792" y="4610306"/>
            <a:ext cx="4698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4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2263" y="532263"/>
            <a:ext cx="10454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previous slide,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mode (vibrating frequency) of the vibrating rectangular membrane can be written as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73434"/>
              </p:ext>
            </p:extLst>
          </p:nvPr>
        </p:nvGraphicFramePr>
        <p:xfrm>
          <a:off x="4001542" y="317186"/>
          <a:ext cx="2490789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1542" y="317186"/>
                        <a:ext cx="2490789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336395"/>
              </p:ext>
            </p:extLst>
          </p:nvPr>
        </p:nvGraphicFramePr>
        <p:xfrm>
          <a:off x="2903786" y="1193982"/>
          <a:ext cx="4686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" name="Equation" r:id="rId6" imgW="2222280" imgH="507960" progId="Equation.DSMT4">
                  <p:embed/>
                </p:oleObj>
              </mc:Choice>
              <mc:Fallback>
                <p:oleObj name="Equation" r:id="rId6" imgW="2222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3786" y="1193982"/>
                        <a:ext cx="468630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51759"/>
              </p:ext>
            </p:extLst>
          </p:nvPr>
        </p:nvGraphicFramePr>
        <p:xfrm>
          <a:off x="2903786" y="1183856"/>
          <a:ext cx="46863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" name="Equation" r:id="rId8" imgW="2222280" imgH="507960" progId="Equation.DSMT4">
                  <p:embed/>
                </p:oleObj>
              </mc:Choice>
              <mc:Fallback>
                <p:oleObj name="Equation" r:id="rId8" imgW="2222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3786" y="1183856"/>
                        <a:ext cx="468630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418591"/>
              </p:ext>
            </p:extLst>
          </p:nvPr>
        </p:nvGraphicFramePr>
        <p:xfrm>
          <a:off x="4202113" y="2438400"/>
          <a:ext cx="20891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" name="Equation" r:id="rId10" imgW="990360" imgH="495000" progId="Equation.DSMT4">
                  <p:embed/>
                </p:oleObj>
              </mc:Choice>
              <mc:Fallback>
                <p:oleObj name="Equation" r:id="rId10" imgW="9903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2113" y="2438400"/>
                        <a:ext cx="208915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48041"/>
              </p:ext>
            </p:extLst>
          </p:nvPr>
        </p:nvGraphicFramePr>
        <p:xfrm>
          <a:off x="2984500" y="4532313"/>
          <a:ext cx="41783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2" name="Equation" r:id="rId12" imgW="1981080" imgH="495000" progId="Equation.DSMT4">
                  <p:embed/>
                </p:oleObj>
              </mc:Choice>
              <mc:Fallback>
                <p:oleObj name="Equation" r:id="rId12" imgW="1981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84500" y="4532313"/>
                        <a:ext cx="41783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 on a rectangular membrane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general wave function in 2 D,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  particular wave function that satisfies the rectangular membrane, the boundary conditions have to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: z = 0 at x = 0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z =0 at y = 0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that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09145"/>
              </p:ext>
            </p:extLst>
          </p:nvPr>
        </p:nvGraphicFramePr>
        <p:xfrm>
          <a:off x="4111625" y="2324100"/>
          <a:ext cx="4029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3" imgW="1930320" imgH="457200" progId="Equation.DSMT4">
                  <p:embed/>
                </p:oleObj>
              </mc:Choice>
              <mc:Fallback>
                <p:oleObj name="Equation" r:id="rId3" imgW="1930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1625" y="2324100"/>
                        <a:ext cx="40290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1855" y="2617271"/>
            <a:ext cx="27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displacement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02654" y="2705773"/>
            <a:ext cx="603203" cy="2303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19505" y="2562679"/>
            <a:ext cx="443313" cy="4671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57992"/>
              </p:ext>
            </p:extLst>
          </p:nvPr>
        </p:nvGraphicFramePr>
        <p:xfrm>
          <a:off x="3756025" y="4978400"/>
          <a:ext cx="38957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5" imgW="1866600" imgH="393480" progId="Equation.DSMT4">
                  <p:embed/>
                </p:oleObj>
              </mc:Choice>
              <mc:Fallback>
                <p:oleObj name="Equation" r:id="rId5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6025" y="4978400"/>
                        <a:ext cx="3895725" cy="823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8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vibration frequency and conditions for nodal lines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general normal mode frequency,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vibration frequency is given by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nodal lines or zero displacement in the general mode (n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48422"/>
              </p:ext>
            </p:extLst>
          </p:nvPr>
        </p:nvGraphicFramePr>
        <p:xfrm>
          <a:off x="4457700" y="2295525"/>
          <a:ext cx="26797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1" name="Equation" r:id="rId3" imgW="1269720" imgH="558720" progId="Equation.DSMT4">
                  <p:embed/>
                </p:oleObj>
              </mc:Choice>
              <mc:Fallback>
                <p:oleObj name="Equation" r:id="rId3" imgW="12697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7700" y="2295525"/>
                        <a:ext cx="2679700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21856"/>
              </p:ext>
            </p:extLst>
          </p:nvPr>
        </p:nvGraphicFramePr>
        <p:xfrm>
          <a:off x="9171463" y="2884487"/>
          <a:ext cx="26527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Equation" r:id="rId5" imgW="1257120" imgH="482400" progId="Equation.DSMT4">
                  <p:embed/>
                </p:oleObj>
              </mc:Choice>
              <mc:Fallback>
                <p:oleObj name="Equation" r:id="rId5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71463" y="2884487"/>
                        <a:ext cx="2652713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202732"/>
              </p:ext>
            </p:extLst>
          </p:nvPr>
        </p:nvGraphicFramePr>
        <p:xfrm>
          <a:off x="4647593" y="4348623"/>
          <a:ext cx="2845027" cy="186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3" name="Equation" r:id="rId7" imgW="1358640" imgH="888840" progId="Equation.DSMT4">
                  <p:embed/>
                </p:oleObj>
              </mc:Choice>
              <mc:Fallback>
                <p:oleObj name="Equation" r:id="rId7" imgW="13586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7593" y="4348623"/>
                        <a:ext cx="2845027" cy="186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0"/>
            <a:ext cx="7671702" cy="6346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9976" y="2572936"/>
            <a:ext cx="320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normal modes on a rectangular membrane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19</a:t>
            </a:fld>
            <a:endParaRPr lang="en-US"/>
          </a:p>
        </p:txBody>
      </p:sp>
      <p:pic>
        <p:nvPicPr>
          <p:cNvPr id="11266" name="Picture 2" descr="http://www.acs.psu.edu/drussell/Demos/MembraneSquare/mod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0" y="131068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4310" y="6455578"/>
            <a:ext cx="72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http://www.acs.psu.edu/drussell/Demos/MembraneSquare/Square.html</a:t>
            </a:r>
          </a:p>
        </p:txBody>
      </p:sp>
      <p:pic>
        <p:nvPicPr>
          <p:cNvPr id="11268" name="Picture 4" descr="http://www.acs.psu.edu/drussell/Demos/MembraneSquare/mode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0" y="131068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cs.psu.edu/drussell/Demos/MembraneSquare/mode2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661" y="1648019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cs.psu.edu/drussell/Demos/MembraneSquare/mode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15" y="135903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8751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(1,1) Mode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8010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(2,2) Mode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492" y="4700731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(1,2) Mode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20994" y="4556507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(2,1) Mode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3707" y="160369"/>
            <a:ext cx="925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normal modes on this rectangular membrane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92" y="4700731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80062" y="4669482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38814" y="4721122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72790" y="4546825"/>
            <a:ext cx="1828866" cy="51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wave representation in two and three dimensions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the plane wave representation moving in one dimension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argument representing the phase ;i.e.,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the term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illustrates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phase shift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due to the wave displacement along the propagation direction where the wave number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2/.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What should this term be modified to if the plane wave propagates in two or three dimensions?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modify this term, the direction cosine has to be discussed.!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34358"/>
              </p:ext>
            </p:extLst>
          </p:nvPr>
        </p:nvGraphicFramePr>
        <p:xfrm>
          <a:off x="4818228" y="2213331"/>
          <a:ext cx="2057725" cy="61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8228" y="2213331"/>
                        <a:ext cx="2057725" cy="611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08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677" y="-29181"/>
            <a:ext cx="11499604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mode for a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20</a:t>
            </a:fld>
            <a:endParaRPr lang="en-US"/>
          </a:p>
        </p:txBody>
      </p:sp>
      <p:pic>
        <p:nvPicPr>
          <p:cNvPr id="12290" name="Picture 2" descr="http://www.acs.psu.edu/drussell/Demos/MembraneSquare/squa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3" y="2208413"/>
            <a:ext cx="8156525" cy="15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4745" y="171984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(2,1) and (1,2) Modes</a:t>
            </a:r>
          </a:p>
        </p:txBody>
      </p:sp>
      <p:pic>
        <p:nvPicPr>
          <p:cNvPr id="12292" name="Picture 4" descr="http://www.acs.psu.edu/drussell/Demos/MembraneSquare/square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79" y="4457766"/>
            <a:ext cx="8156530" cy="152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5" y="3636977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(3,1) and (1,3) Modes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8913" y="6434077"/>
            <a:ext cx="7126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http://www.acs.psu.edu/drussell/Demos/MembraneSquare/Square.html</a:t>
            </a:r>
          </a:p>
        </p:txBody>
      </p:sp>
    </p:spTree>
    <p:extLst>
      <p:ext uri="{BB962C8B-B14F-4D97-AF65-F5344CB8AC3E}">
        <p14:creationId xmlns:p14="http://schemas.microsoft.com/office/powerpoint/2010/main" val="6466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1845734"/>
            <a:ext cx="1162789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consider a 2D wave propagating in a direction k in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 along a membrane of width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stretched under a tension T between two long rigid rods which present and infinite impedance to the wave.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" y="2968125"/>
            <a:ext cx="7791781" cy="3009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9349" y="2859751"/>
            <a:ext cx="373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displacement z is given by the superposition of the incident and reflected waves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29016"/>
              </p:ext>
            </p:extLst>
          </p:nvPr>
        </p:nvGraphicFramePr>
        <p:xfrm>
          <a:off x="8280482" y="4415124"/>
          <a:ext cx="3239951" cy="131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4" imgW="1498320" imgH="609480" progId="Equation.DSMT4">
                  <p:embed/>
                </p:oleObj>
              </mc:Choice>
              <mc:Fallback>
                <p:oleObj name="Equation" r:id="rId4" imgW="14983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0482" y="4415124"/>
                        <a:ext cx="3239951" cy="131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82" y="99631"/>
            <a:ext cx="11554195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the wave on the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82" y="1845733"/>
            <a:ext cx="11842618" cy="471883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superposition from the previous slide,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boundary conditions :z = 0 at y= 0 and y =b  (the positions of infinite impedance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    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-A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  sin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which leads to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of the wave on the membrane given by the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part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represents a wave travelling along the x direction with varying amplitude along y direction.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98150"/>
              </p:ext>
            </p:extLst>
          </p:nvPr>
        </p:nvGraphicFramePr>
        <p:xfrm>
          <a:off x="6570048" y="1651379"/>
          <a:ext cx="5496444" cy="69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" name="Equation" r:id="rId3" imgW="2412720" imgH="304560" progId="Equation.DSMT4">
                  <p:embed/>
                </p:oleObj>
              </mc:Choice>
              <mc:Fallback>
                <p:oleObj name="Equation" r:id="rId3" imgW="2412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0048" y="1651379"/>
                        <a:ext cx="5496444" cy="6941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388542"/>
              </p:ext>
            </p:extLst>
          </p:nvPr>
        </p:nvGraphicFramePr>
        <p:xfrm>
          <a:off x="3069381" y="3857414"/>
          <a:ext cx="5295838" cy="73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" name="Equation" r:id="rId5" imgW="1828800" imgH="253800" progId="Equation.DSMT4">
                  <p:embed/>
                </p:oleObj>
              </mc:Choice>
              <mc:Fallback>
                <p:oleObj name="Equation" r:id="rId5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9381" y="3857414"/>
                        <a:ext cx="5295838" cy="735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00303"/>
              </p:ext>
            </p:extLst>
          </p:nvPr>
        </p:nvGraphicFramePr>
        <p:xfrm>
          <a:off x="2855552" y="4701566"/>
          <a:ext cx="5723495" cy="85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4" name="Equation" r:id="rId7" imgW="3060360" imgH="457200" progId="Equation.DSMT4">
                  <p:embed/>
                </p:oleObj>
              </mc:Choice>
              <mc:Fallback>
                <p:oleObj name="Equation" r:id="rId7" imgW="306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55552" y="4701566"/>
                        <a:ext cx="5723495" cy="85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684896" y="3857414"/>
            <a:ext cx="4680323" cy="60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phase velocity of the travelling wave?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travelling wave on the membrane from previous slide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velocity of the wave is given as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                         , this can be rewritten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real for the wave to propagate, thus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0724"/>
              </p:ext>
            </p:extLst>
          </p:nvPr>
        </p:nvGraphicFramePr>
        <p:xfrm>
          <a:off x="3888248" y="2317752"/>
          <a:ext cx="4491478" cy="62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8248" y="2317752"/>
                        <a:ext cx="4491478" cy="62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212067"/>
              </p:ext>
            </p:extLst>
          </p:nvPr>
        </p:nvGraphicFramePr>
        <p:xfrm>
          <a:off x="1359217" y="3259246"/>
          <a:ext cx="95345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2" name="Equation" r:id="rId5" imgW="4165560" imgH="482400" progId="Equation.DSMT4">
                  <p:embed/>
                </p:oleObj>
              </mc:Choice>
              <mc:Fallback>
                <p:oleObj name="Equation" r:id="rId5" imgW="4165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9217" y="3259246"/>
                        <a:ext cx="9534525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76048"/>
              </p:ext>
            </p:extLst>
          </p:nvPr>
        </p:nvGraphicFramePr>
        <p:xfrm>
          <a:off x="2593795" y="4284901"/>
          <a:ext cx="1633160" cy="55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" name="Equation" r:id="rId7" imgW="787320" imgH="266400" progId="Equation.DSMT4">
                  <p:embed/>
                </p:oleObj>
              </mc:Choice>
              <mc:Fallback>
                <p:oleObj name="Equation" r:id="rId7" imgW="7873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795" y="4284901"/>
                        <a:ext cx="1633160" cy="553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01"/>
              </p:ext>
            </p:extLst>
          </p:nvPr>
        </p:nvGraphicFramePr>
        <p:xfrm>
          <a:off x="7326313" y="4160838"/>
          <a:ext cx="2108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" name="Equation" r:id="rId9" imgW="1015920" imgH="444240" progId="Equation.DSMT4">
                  <p:embed/>
                </p:oleObj>
              </mc:Choice>
              <mc:Fallback>
                <p:oleObj name="Equation" r:id="rId9" imgW="10159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26313" y="4160838"/>
                        <a:ext cx="2108200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9737"/>
              </p:ext>
            </p:extLst>
          </p:nvPr>
        </p:nvGraphicFramePr>
        <p:xfrm>
          <a:off x="8121650" y="5105400"/>
          <a:ext cx="14493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5" name="Equation" r:id="rId11" imgW="698400" imgH="444240" progId="Equation.DSMT4">
                  <p:embed/>
                </p:oleObj>
              </mc:Choice>
              <mc:Fallback>
                <p:oleObj name="Equation" r:id="rId11" imgW="698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21650" y="5105400"/>
                        <a:ext cx="14493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 frequencies of travelling wave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condition                            and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allowed frequencies of travelling wave propagating along the membrane is found to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defines the mode number in the y direction and the membrane acts as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60818"/>
              </p:ext>
            </p:extLst>
          </p:nvPr>
        </p:nvGraphicFramePr>
        <p:xfrm>
          <a:off x="3912817" y="1600882"/>
          <a:ext cx="144938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Equation" r:id="rId4" imgW="698400" imgH="444240" progId="Equation.DSMT4">
                  <p:embed/>
                </p:oleObj>
              </mc:Choice>
              <mc:Fallback>
                <p:oleObj name="Equation" r:id="rId4" imgW="698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817" y="1600882"/>
                        <a:ext cx="1449388" cy="92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67268"/>
              </p:ext>
            </p:extLst>
          </p:nvPr>
        </p:nvGraphicFramePr>
        <p:xfrm>
          <a:off x="6510480" y="1653269"/>
          <a:ext cx="8429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" name="Equation" r:id="rId6" imgW="406080" imgH="393480" progId="Equation.DSMT4">
                  <p:embed/>
                </p:oleObj>
              </mc:Choice>
              <mc:Fallback>
                <p:oleObj name="Equation" r:id="rId6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0480" y="1653269"/>
                        <a:ext cx="842962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320096"/>
              </p:ext>
            </p:extLst>
          </p:nvPr>
        </p:nvGraphicFramePr>
        <p:xfrm>
          <a:off x="3310825" y="3549481"/>
          <a:ext cx="9493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0825" y="3549481"/>
                        <a:ext cx="9493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5265" y="3449638"/>
            <a:ext cx="506331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also represent a cut-off frequency for each mode number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indicating that the waveguide acting as a frequency filter.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4630687" y="3698544"/>
            <a:ext cx="1555843" cy="407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Waveguide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102530"/>
            <a:ext cx="10058400" cy="101414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of amplitude with y direction for two dimensional wave propagating along the membrane. Normal modes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1, 2 and 3 are shown) are set up along any axis bounded by infinite impedances.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08" y="1861149"/>
            <a:ext cx="9144850" cy="311759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36519"/>
              </p:ext>
            </p:extLst>
          </p:nvPr>
        </p:nvGraphicFramePr>
        <p:xfrm>
          <a:off x="7452833" y="700073"/>
          <a:ext cx="4491478" cy="62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Equation" r:id="rId4" imgW="1828800" imgH="253800" progId="Equation.DSMT4">
                  <p:embed/>
                </p:oleObj>
              </mc:Choice>
              <mc:Fallback>
                <p:oleObj name="Equation" r:id="rId4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833" y="700073"/>
                        <a:ext cx="4491478" cy="6238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818291" y="686481"/>
            <a:ext cx="1082167" cy="658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15784" y="1358356"/>
            <a:ext cx="3518132" cy="17059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18291" y="1795477"/>
            <a:ext cx="309804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term expresses the variation of amplitudes across the y direction.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72140"/>
              </p:ext>
            </p:extLst>
          </p:nvPr>
        </p:nvGraphicFramePr>
        <p:xfrm>
          <a:off x="8192458" y="3690286"/>
          <a:ext cx="3798627" cy="12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4" name="Equation" r:id="rId6" imgW="2412720" imgH="812520" progId="Equation.DSMT4">
                  <p:embed/>
                </p:oleObj>
              </mc:Choice>
              <mc:Fallback>
                <p:oleObj name="Equation" r:id="rId6" imgW="2412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2458" y="3690286"/>
                        <a:ext cx="3798627" cy="1279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14" y="45934"/>
            <a:ext cx="9234284" cy="6778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39" y="70498"/>
            <a:ext cx="9075987" cy="6754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967" y="3971499"/>
            <a:ext cx="1064526" cy="38297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 = 2a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1" y="13965"/>
            <a:ext cx="9136544" cy="6810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39" y="-1"/>
            <a:ext cx="9060976" cy="6687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cosine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845734"/>
            <a:ext cx="1070530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definition, the direction cosine or directional cosine of a vector is a cosine of the angle between the vector and the three coordinate axes.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2853191"/>
            <a:ext cx="6166935" cy="3015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5641" y="2853191"/>
            <a:ext cx="5213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left picture, the direction cosine of the wave vector k are composed of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= k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 and cos  = k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  and cos  are represented by l and m,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“lx + my = p” represents the line equation in two dimensions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p is the perpendicular distance from the line to the origin.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812" y="3672748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0688" y="3456288"/>
            <a:ext cx="46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21" y="83057"/>
            <a:ext cx="6348039" cy="6559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81650" y="385792"/>
            <a:ext cx="461665" cy="537057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dirty="0"/>
              <a:t>http://users.ntua.gr/eglytsis/IO/Slab_Waveguides_p.pdf</a:t>
            </a:r>
          </a:p>
        </p:txBody>
      </p:sp>
    </p:spTree>
    <p:extLst>
      <p:ext uri="{BB962C8B-B14F-4D97-AF65-F5344CB8AC3E}">
        <p14:creationId xmlns:p14="http://schemas.microsoft.com/office/powerpoint/2010/main" val="16659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1" t="5590" r="2143" b="2835"/>
          <a:stretch/>
        </p:blipFill>
        <p:spPr>
          <a:xfrm>
            <a:off x="1296537" y="45473"/>
            <a:ext cx="9389660" cy="67151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a number of modes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9291" y="1845734"/>
            <a:ext cx="10353192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Planar dielectric waveguide 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1.490,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1.470 and  = 1 m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Determine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highest mode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supported by the waveguide 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 many modes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can be supported by the waveguide?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22" y="0"/>
            <a:ext cx="9217663" cy="682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0053" y="732651"/>
            <a:ext cx="738664" cy="50404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dirty="0">
                <a:solidFill>
                  <a:srgbClr val="C4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&amp; Photonics: Principles &amp; Practices </a:t>
            </a:r>
          </a:p>
          <a:p>
            <a:r>
              <a:rPr lang="en-US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</a:t>
            </a:r>
            <a:r>
              <a:rPr lang="en-US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 </a:t>
            </a:r>
            <a:r>
              <a:rPr lang="en-US" dirty="0" err="1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</a:t>
            </a:r>
            <a:endParaRPr lang="en-US" b="0" i="0" dirty="0">
              <a:solidFill>
                <a:srgbClr val="94949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1746" y="204717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and transmission of a three-dimensional wave at a plane boundary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60" y="1845734"/>
            <a:ext cx="6309369" cy="423209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54074"/>
              </p:ext>
            </p:extLst>
          </p:nvPr>
        </p:nvGraphicFramePr>
        <p:xfrm>
          <a:off x="6418724" y="2119556"/>
          <a:ext cx="5410209" cy="204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4" imgW="2616120" imgH="990360" progId="Equation.DSMT4">
                  <p:embed/>
                </p:oleObj>
              </mc:Choice>
              <mc:Fallback>
                <p:oleObj name="Equation" r:id="rId4" imgW="26161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8724" y="2119556"/>
                        <a:ext cx="5410209" cy="20460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74716"/>
              </p:ext>
            </p:extLst>
          </p:nvPr>
        </p:nvGraphicFramePr>
        <p:xfrm>
          <a:off x="6913880" y="4518170"/>
          <a:ext cx="4241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6" imgW="2031840" imgH="228600" progId="Equation.DSMT4">
                  <p:embed/>
                </p:oleObj>
              </mc:Choice>
              <mc:Fallback>
                <p:oleObj name="Equation" r:id="rId6" imgW="2031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13880" y="4518170"/>
                        <a:ext cx="4241800" cy="476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1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75" y="99631"/>
            <a:ext cx="12209287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evanescent waves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845734"/>
            <a:ext cx="605960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propagation of an electromagnetic wave across the boundary between dielectric into 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internal reflection can take place but boundary conditions still require a transmitted wave known as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evanescent or surface wave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wave propagates in the x direction but its amplitude decays exponentially with z.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47" y="299441"/>
            <a:ext cx="5770653" cy="574651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194848"/>
              </p:ext>
            </p:extLst>
          </p:nvPr>
        </p:nvGraphicFramePr>
        <p:xfrm>
          <a:off x="171500" y="5306722"/>
          <a:ext cx="64468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4" imgW="3288960" imgH="482400" progId="Equation.DSMT4">
                  <p:embed/>
                </p:oleObj>
              </mc:Choice>
              <mc:Fallback>
                <p:oleObj name="Equation" r:id="rId4" imgW="3288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500" y="5306722"/>
                        <a:ext cx="6446838" cy="946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7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8" y="-95534"/>
            <a:ext cx="10978259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wave as the evanescent wave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in terms of the transmitted electromagnetic wave that satisfies the boundary condition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gives sin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so that</a:t>
            </a:r>
            <a:endParaRPr 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30102"/>
              </p:ext>
            </p:extLst>
          </p:nvPr>
        </p:nvGraphicFramePr>
        <p:xfrm>
          <a:off x="2986443" y="2774384"/>
          <a:ext cx="5251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3" imgW="2539800" imgH="330120" progId="Equation.DSMT4">
                  <p:embed/>
                </p:oleObj>
              </mc:Choice>
              <mc:Fallback>
                <p:oleObj name="Equation" r:id="rId3" imgW="2539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6443" y="2774384"/>
                        <a:ext cx="5251450" cy="682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78975"/>
              </p:ext>
            </p:extLst>
          </p:nvPr>
        </p:nvGraphicFramePr>
        <p:xfrm>
          <a:off x="2758949" y="3480596"/>
          <a:ext cx="4338889" cy="56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5" imgW="2044440" imgH="266400" progId="Equation.DSMT4">
                  <p:embed/>
                </p:oleObj>
              </mc:Choice>
              <mc:Fallback>
                <p:oleObj name="Equation" r:id="rId5" imgW="20444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8949" y="3480596"/>
                        <a:ext cx="4338889" cy="56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45860"/>
              </p:ext>
            </p:extLst>
          </p:nvPr>
        </p:nvGraphicFramePr>
        <p:xfrm>
          <a:off x="2920205" y="3934690"/>
          <a:ext cx="40163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7" imgW="1942920" imgH="393480" progId="Equation.DSMT4">
                  <p:embed/>
                </p:oleObj>
              </mc:Choice>
              <mc:Fallback>
                <p:oleObj name="Equation" r:id="rId7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0205" y="3934690"/>
                        <a:ext cx="4016375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9192"/>
              </p:ext>
            </p:extLst>
          </p:nvPr>
        </p:nvGraphicFramePr>
        <p:xfrm>
          <a:off x="2747963" y="5080000"/>
          <a:ext cx="43592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7" name="Equation" r:id="rId9" imgW="2108160" imgH="622080" progId="Equation.DSMT4">
                  <p:embed/>
                </p:oleObj>
              </mc:Choice>
              <mc:Fallback>
                <p:oleObj name="Equation" r:id="rId9" imgW="2108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7963" y="5080000"/>
                        <a:ext cx="435927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4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796" y="561759"/>
            <a:ext cx="10304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last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 have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transmitted wave becomes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98825"/>
              </p:ext>
            </p:extLst>
          </p:nvPr>
        </p:nvGraphicFramePr>
        <p:xfrm>
          <a:off x="4131315" y="1630149"/>
          <a:ext cx="25479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9" name="Equation" r:id="rId3" imgW="1231560" imgH="342720" progId="Equation.DSMT4">
                  <p:embed/>
                </p:oleObj>
              </mc:Choice>
              <mc:Fallback>
                <p:oleObj name="Equation" r:id="rId3" imgW="12315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315" y="1630149"/>
                        <a:ext cx="254793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19647"/>
              </p:ext>
            </p:extLst>
          </p:nvPr>
        </p:nvGraphicFramePr>
        <p:xfrm>
          <a:off x="3921125" y="138113"/>
          <a:ext cx="436086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5" imgW="2108160" imgH="622080" progId="Equation.DSMT4">
                  <p:embed/>
                </p:oleObj>
              </mc:Choice>
              <mc:Fallback>
                <p:oleObj name="Equation" r:id="rId5" imgW="2108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25" y="138113"/>
                        <a:ext cx="4360863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32424"/>
              </p:ext>
            </p:extLst>
          </p:nvPr>
        </p:nvGraphicFramePr>
        <p:xfrm>
          <a:off x="3288898" y="2967062"/>
          <a:ext cx="525145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7" imgW="2539800" imgH="1269720" progId="Equation.DSMT4">
                  <p:embed/>
                </p:oleObj>
              </mc:Choice>
              <mc:Fallback>
                <p:oleObj name="Equation" r:id="rId7" imgW="253980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8898" y="2967062"/>
                        <a:ext cx="5251450" cy="2625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7796" y="5697043"/>
            <a:ext cx="1078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negative sign of the amplitude exponential function has a physical meaning.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23742"/>
              </p:ext>
            </p:extLst>
          </p:nvPr>
        </p:nvGraphicFramePr>
        <p:xfrm>
          <a:off x="3071479" y="4898790"/>
          <a:ext cx="4284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9" imgW="1752480" imgH="304560" progId="Equation.DSMT4">
                  <p:embed/>
                </p:oleObj>
              </mc:Choice>
              <mc:Fallback>
                <p:oleObj name="Equation" r:id="rId9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1479" y="4898790"/>
                        <a:ext cx="4284662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39033" y="4449170"/>
            <a:ext cx="22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in x direction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2250" y="4898790"/>
            <a:ext cx="2646718" cy="746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3" idx="3"/>
            <a:endCxn id="2" idx="1"/>
          </p:cNvCxnSpPr>
          <p:nvPr/>
        </p:nvCxnSpPr>
        <p:spPr>
          <a:xfrm flipV="1">
            <a:off x="7518968" y="4864669"/>
            <a:ext cx="1120065" cy="407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796" y="3936303"/>
            <a:ext cx="193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Absorption in z direction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>
            <a:stCxn id="14" idx="3"/>
          </p:cNvCxnSpPr>
          <p:nvPr/>
        </p:nvCxnSpPr>
        <p:spPr>
          <a:xfrm>
            <a:off x="2565778" y="4351802"/>
            <a:ext cx="1705971" cy="877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2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244" y="286603"/>
            <a:ext cx="10058400" cy="735761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Evanescent wave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vanescent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521" y="1022364"/>
            <a:ext cx="6717587" cy="503769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25840"/>
              </p:ext>
            </p:extLst>
          </p:nvPr>
        </p:nvGraphicFramePr>
        <p:xfrm>
          <a:off x="7307263" y="654050"/>
          <a:ext cx="42846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6" imgW="1752480" imgH="304560" progId="Equation.DSMT4">
                  <p:embed/>
                </p:oleObj>
              </mc:Choice>
              <mc:Fallback>
                <p:oleObj name="Equation" r:id="rId6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7263" y="654050"/>
                        <a:ext cx="4284662" cy="746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7280" y="6335080"/>
            <a:ext cx="4882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https://www.youtube.com/watch?v=KYwacKlfEpU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9580" y="2238232"/>
            <a:ext cx="435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disturbance travels in the x direction along the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penetration depth depends on the refractive indices, the incident angle and the wavelength of the EM wave.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Frustrated total internal reflection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Frustrated Total Internal Reflection ab-initio simul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629" y="1873837"/>
            <a:ext cx="5736255" cy="4172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41994" y="2101755"/>
            <a:ext cx="4817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only a very thin air gap exists between two glass blocks, it is possible for energy to flow across the gap allowing the wave to propagate in the second glass block.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called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frustrated total internal reflection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3493" y="6455578"/>
            <a:ext cx="4942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https://www.youtube.com/watch?v=fOqF6t6A4O4</a:t>
            </a:r>
          </a:p>
        </p:txBody>
      </p:sp>
    </p:spTree>
    <p:extLst>
      <p:ext uri="{BB962C8B-B14F-4D97-AF65-F5344CB8AC3E}">
        <p14:creationId xmlns:p14="http://schemas.microsoft.com/office/powerpoint/2010/main" val="12065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phase representation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8686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difference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between the origin and a given line as seen from the figure in previous slide can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032360"/>
              </p:ext>
            </p:extLst>
          </p:nvPr>
        </p:nvGraphicFramePr>
        <p:xfrm>
          <a:off x="1768070" y="2430094"/>
          <a:ext cx="8617876" cy="389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4381200" imgH="1981080" progId="Equation.DSMT4">
                  <p:embed/>
                </p:oleObj>
              </mc:Choice>
              <mc:Fallback>
                <p:oleObj name="Equation" r:id="rId3" imgW="4381200" imgH="1981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8070" y="2430094"/>
                        <a:ext cx="8617876" cy="389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45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wave representation in 2 and 3 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plane wave representation moving in 2 and 3 D can be written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62103"/>
              </p:ext>
            </p:extLst>
          </p:nvPr>
        </p:nvGraphicFramePr>
        <p:xfrm>
          <a:off x="3986213" y="2636838"/>
          <a:ext cx="35861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3" imgW="1638000" imgH="291960" progId="Equation.DSMT4">
                  <p:embed/>
                </p:oleObj>
              </mc:Choice>
              <mc:Fallback>
                <p:oleObj name="Equation" r:id="rId3" imgW="1638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6213" y="2636838"/>
                        <a:ext cx="3586162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677485"/>
              </p:ext>
            </p:extLst>
          </p:nvPr>
        </p:nvGraphicFramePr>
        <p:xfrm>
          <a:off x="3986213" y="3524039"/>
          <a:ext cx="397351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5" imgW="1815840" imgH="304560" progId="Equation.DSMT4">
                  <p:embed/>
                </p:oleObj>
              </mc:Choice>
              <mc:Fallback>
                <p:oleObj name="Equation" r:id="rId5" imgW="18158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6213" y="3524039"/>
                        <a:ext cx="3973512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61" y="119771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in two dimensions 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ectangular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776" y="1364466"/>
            <a:ext cx="4528666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rectangular membrane of a uniform membrane vibrating in the z-direction.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of the membrane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xy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The mass of the membrane is given as   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x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Restoring force acting on length x and y are given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as T y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equation of motion for the membrane is found to be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840"/>
            <a:ext cx="7023683" cy="331714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55648"/>
              </p:ext>
            </p:extLst>
          </p:nvPr>
        </p:nvGraphicFramePr>
        <p:xfrm>
          <a:off x="7052017" y="5236806"/>
          <a:ext cx="48958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2425680" imgH="482400" progId="Equation.DSMT4">
                  <p:embed/>
                </p:oleObj>
              </mc:Choice>
              <mc:Fallback>
                <p:oleObj name="Equation" r:id="rId4" imgW="24256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52017" y="5236806"/>
                        <a:ext cx="489585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34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27" y="119279"/>
            <a:ext cx="11446743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and corresponding wave function in two dimension : Rectangular membrane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that satisfies the wave equation is given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function represents the plane wave propagating in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77076"/>
              </p:ext>
            </p:extLst>
          </p:nvPr>
        </p:nvGraphicFramePr>
        <p:xfrm>
          <a:off x="4030663" y="1846263"/>
          <a:ext cx="3614737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3" imgW="1790640" imgH="482400" progId="Equation.DSMT4">
                  <p:embed/>
                </p:oleObj>
              </mc:Choice>
              <mc:Fallback>
                <p:oleObj name="Equation" r:id="rId3" imgW="1790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0663" y="1846263"/>
                        <a:ext cx="3614737" cy="973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36219"/>
              </p:ext>
            </p:extLst>
          </p:nvPr>
        </p:nvGraphicFramePr>
        <p:xfrm>
          <a:off x="3670054" y="3370795"/>
          <a:ext cx="4690890" cy="140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5" imgW="2031840" imgH="609480" progId="Equation.DSMT4">
                  <p:embed/>
                </p:oleObj>
              </mc:Choice>
              <mc:Fallback>
                <p:oleObj name="Equation" r:id="rId5" imgW="2031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054" y="3370795"/>
                        <a:ext cx="4690890" cy="140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6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and the method of Separation of variables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845734"/>
            <a:ext cx="1060188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are interested here is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of the standing waves on the rectangular membrane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standing waves will be called normal modes for the rectangular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found by introducing the boundary conditions at both sides of the rectangular membrane.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to clarify the method, the analytical procedure will begin with one dimensional standing wave happening on  the string fixed at both ends.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3" y="0"/>
            <a:ext cx="10550373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for one-dimensional case with boundary conditions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45734"/>
            <a:ext cx="1052461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boundary conditions for the string fixed at both ends: displacement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at x = 0 and x = L at all times.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063EB-9FD2-48ED-A4B7-EF051AA9915B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http://hep.physics.indiana.edu/~rickv/sw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61" y="2976351"/>
            <a:ext cx="48196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761" y="2845813"/>
            <a:ext cx="5146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equation is given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solution of the equation can be written as the product of two terms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 =  X(x)T(t).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By using the method of separation of variable,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621104"/>
              </p:ext>
            </p:extLst>
          </p:nvPr>
        </p:nvGraphicFramePr>
        <p:xfrm>
          <a:off x="4940300" y="2628900"/>
          <a:ext cx="17954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4" imgW="888840" imgH="444240" progId="Equation.DSMT4">
                  <p:embed/>
                </p:oleObj>
              </mc:Choice>
              <mc:Fallback>
                <p:oleObj name="Equation" r:id="rId4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0300" y="2628900"/>
                        <a:ext cx="1795463" cy="8969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00402"/>
              </p:ext>
            </p:extLst>
          </p:nvPr>
        </p:nvGraphicFramePr>
        <p:xfrm>
          <a:off x="2775834" y="5250830"/>
          <a:ext cx="2396902" cy="98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6" imgW="1117440" imgH="457200" progId="Equation.DSMT4">
                  <p:embed/>
                </p:oleObj>
              </mc:Choice>
              <mc:Fallback>
                <p:oleObj name="Equation" r:id="rId6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5834" y="5250830"/>
                        <a:ext cx="2396902" cy="98055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4701" y="5638261"/>
            <a:ext cx="4679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</a:t>
            </a:r>
            <a:r>
              <a:rPr lang="th-TH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standing wave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5324132" y="5700231"/>
            <a:ext cx="811369" cy="3377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42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1647</TotalTime>
  <Words>1757</Words>
  <Application>Microsoft Office PowerPoint</Application>
  <PresentationFormat>Widescreen</PresentationFormat>
  <Paragraphs>254</Paragraphs>
  <Slides>39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Cordia New</vt:lpstr>
      <vt:lpstr>Symbol</vt:lpstr>
      <vt:lpstr>Times New Roman</vt:lpstr>
      <vt:lpstr>Retrospect</vt:lpstr>
      <vt:lpstr>Equation</vt:lpstr>
      <vt:lpstr>MathType 6.0 Equation</vt:lpstr>
      <vt:lpstr>Waves in more than one dimension</vt:lpstr>
      <vt:lpstr>Plane wave representation in two and three dimensions</vt:lpstr>
      <vt:lpstr>Direction cosine</vt:lpstr>
      <vt:lpstr>Modified phase representation</vt:lpstr>
      <vt:lpstr>Plane wave representation in 2 and 3 D</vt:lpstr>
      <vt:lpstr>Equation of motion in two dimensions : Rectangular membrane</vt:lpstr>
      <vt:lpstr>Wave equation and corresponding wave function in two dimension : Rectangular membrane</vt:lpstr>
      <vt:lpstr>Normal modes and the method of Separation of variables</vt:lpstr>
      <vt:lpstr>Wave function for one-dimensional case with boundary conditions</vt:lpstr>
      <vt:lpstr>Problem </vt:lpstr>
      <vt:lpstr>Wave function for one-dimensional case without boundary conditions</vt:lpstr>
      <vt:lpstr>Wave function for two-dimensional case</vt:lpstr>
      <vt:lpstr>Wave function for three-dimensional case</vt:lpstr>
      <vt:lpstr>Normal modes in two dimensions on a rectangular membrane </vt:lpstr>
      <vt:lpstr>PowerPoint Presentation</vt:lpstr>
      <vt:lpstr>Wave function in two dimensions on a rectangular membrane </vt:lpstr>
      <vt:lpstr>Fundamental vibration frequency and conditions for nodal lines</vt:lpstr>
      <vt:lpstr>PowerPoint Presentation</vt:lpstr>
      <vt:lpstr>PowerPoint Presentation</vt:lpstr>
      <vt:lpstr>Degenerate mode for a square membrane</vt:lpstr>
      <vt:lpstr>Waveguides</vt:lpstr>
      <vt:lpstr>Displacement of the wave on the membrane</vt:lpstr>
      <vt:lpstr>What is the phase velocity of the travelling wave?</vt:lpstr>
      <vt:lpstr>Allowed frequencies of travelling wave</vt:lpstr>
      <vt:lpstr>Waveguide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: a number of modes </vt:lpstr>
      <vt:lpstr>PowerPoint Presentation</vt:lpstr>
      <vt:lpstr>Reflection and transmission of a three-dimensional wave at a plane boundary</vt:lpstr>
      <vt:lpstr>Total internal reflection  and evanescent waves</vt:lpstr>
      <vt:lpstr>Transmitted wave as the evanescent wave</vt:lpstr>
      <vt:lpstr>PowerPoint Presentation</vt:lpstr>
      <vt:lpstr>Evanescent wave</vt:lpstr>
      <vt:lpstr>Frustrated total internal reflection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in more than one dimension</dc:title>
  <dc:creator>rachapak.chi@gmail.com</dc:creator>
  <cp:lastModifiedBy>rachapak.chi@gmail.com</cp:lastModifiedBy>
  <cp:revision>105</cp:revision>
  <dcterms:created xsi:type="dcterms:W3CDTF">2016-11-05T13:14:58Z</dcterms:created>
  <dcterms:modified xsi:type="dcterms:W3CDTF">2018-11-13T04:34:32Z</dcterms:modified>
</cp:coreProperties>
</file>